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04C71-DDAA-4BC5-AB1E-D72B1F69D4EA}" type="datetimeFigureOut">
              <a:rPr lang="en-US" smtClean="0"/>
              <a:t>1/21/21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1DD50-EE43-40BC-B38C-6D1E34FB7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78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7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03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33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75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0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43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8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7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28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8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0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82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5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7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8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17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rior - 16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F365858-6023-F44F-A413-A92997297FB5}"/>
              </a:ext>
            </a:extLst>
          </p:cNvPr>
          <p:cNvSpPr/>
          <p:nvPr userDrawn="1"/>
        </p:nvSpPr>
        <p:spPr>
          <a:xfrm rot="10800000" flipH="1" flipV="1">
            <a:off x="-1875" y="2810626"/>
            <a:ext cx="11112653" cy="4057699"/>
          </a:xfrm>
          <a:custGeom>
            <a:avLst/>
            <a:gdLst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557867 w 12192000"/>
              <a:gd name="connsiteY2" fmla="*/ 880531 h 6857999"/>
              <a:gd name="connsiteX3" fmla="*/ 12192000 w 12192000"/>
              <a:gd name="connsiteY3" fmla="*/ 6857999 h 6857999"/>
              <a:gd name="connsiteX4" fmla="*/ 0 w 12192000"/>
              <a:gd name="connsiteY4" fmla="*/ 6857999 h 6857999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3928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828800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134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6868633 h 6868633"/>
              <a:gd name="connsiteX4" fmla="*/ 0 w 12192000"/>
              <a:gd name="connsiteY4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2047875 w 12192000"/>
              <a:gd name="connsiteY3" fmla="*/ 68579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5915024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486524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572249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67542 w 12192000"/>
              <a:gd name="connsiteY3" fmla="*/ 657224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5675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8555"/>
              <a:gd name="connsiteY0" fmla="*/ 6868633 h 6868633"/>
              <a:gd name="connsiteX1" fmla="*/ 0 w 12198555"/>
              <a:gd name="connsiteY1" fmla="*/ 10634 h 6868633"/>
              <a:gd name="connsiteX2" fmla="*/ 911250 w 12198555"/>
              <a:gd name="connsiteY2" fmla="*/ 0 h 6868633"/>
              <a:gd name="connsiteX3" fmla="*/ 12198539 w 12198555"/>
              <a:gd name="connsiteY3" fmla="*/ 6587747 h 6868633"/>
              <a:gd name="connsiteX4" fmla="*/ 12192000 w 12198555"/>
              <a:gd name="connsiteY4" fmla="*/ 6868633 h 6868633"/>
              <a:gd name="connsiteX5" fmla="*/ 0 w 12198555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6450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95496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40668"/>
              <a:gd name="connsiteY0" fmla="*/ 6868633 h 6868633"/>
              <a:gd name="connsiteX1" fmla="*/ 0 w 12240668"/>
              <a:gd name="connsiteY1" fmla="*/ 10634 h 6868633"/>
              <a:gd name="connsiteX2" fmla="*/ 911250 w 12240668"/>
              <a:gd name="connsiteY2" fmla="*/ 0 h 6868633"/>
              <a:gd name="connsiteX3" fmla="*/ 12240666 w 12240668"/>
              <a:gd name="connsiteY3" fmla="*/ 4966202 h 6868633"/>
              <a:gd name="connsiteX4" fmla="*/ 12192000 w 12240668"/>
              <a:gd name="connsiteY4" fmla="*/ 6868633 h 6868633"/>
              <a:gd name="connsiteX5" fmla="*/ 0 w 12240668"/>
              <a:gd name="connsiteY5" fmla="*/ 6868633 h 6868633"/>
              <a:gd name="connsiteX0" fmla="*/ 0 w 12240668"/>
              <a:gd name="connsiteY0" fmla="*/ 6857999 h 6857999"/>
              <a:gd name="connsiteX1" fmla="*/ 0 w 12240668"/>
              <a:gd name="connsiteY1" fmla="*/ 0 h 6857999"/>
              <a:gd name="connsiteX2" fmla="*/ 12240666 w 12240668"/>
              <a:gd name="connsiteY2" fmla="*/ 4955568 h 6857999"/>
              <a:gd name="connsiteX3" fmla="*/ 12192000 w 12240668"/>
              <a:gd name="connsiteY3" fmla="*/ 6857999 h 6857999"/>
              <a:gd name="connsiteX4" fmla="*/ 0 w 12240668"/>
              <a:gd name="connsiteY4" fmla="*/ 6857999 h 6857999"/>
              <a:gd name="connsiteX0" fmla="*/ 0 w 12240668"/>
              <a:gd name="connsiteY0" fmla="*/ 3183773 h 3183773"/>
              <a:gd name="connsiteX1" fmla="*/ 16625 w 12240668"/>
              <a:gd name="connsiteY1" fmla="*/ 0 h 3183773"/>
              <a:gd name="connsiteX2" fmla="*/ 12240666 w 12240668"/>
              <a:gd name="connsiteY2" fmla="*/ 1281342 h 3183773"/>
              <a:gd name="connsiteX3" fmla="*/ 12192000 w 12240668"/>
              <a:gd name="connsiteY3" fmla="*/ 3183773 h 3183773"/>
              <a:gd name="connsiteX4" fmla="*/ 0 w 12240668"/>
              <a:gd name="connsiteY4" fmla="*/ 3183773 h 3183773"/>
              <a:gd name="connsiteX0" fmla="*/ 0 w 12192000"/>
              <a:gd name="connsiteY0" fmla="*/ 3183773 h 3183773"/>
              <a:gd name="connsiteX1" fmla="*/ 16625 w 12192000"/>
              <a:gd name="connsiteY1" fmla="*/ 0 h 3183773"/>
              <a:gd name="connsiteX2" fmla="*/ 12074412 w 12192000"/>
              <a:gd name="connsiteY2" fmla="*/ 1248092 h 3183773"/>
              <a:gd name="connsiteX3" fmla="*/ 12192000 w 12192000"/>
              <a:gd name="connsiteY3" fmla="*/ 3183773 h 3183773"/>
              <a:gd name="connsiteX4" fmla="*/ 0 w 12192000"/>
              <a:gd name="connsiteY4" fmla="*/ 3183773 h 3183773"/>
              <a:gd name="connsiteX0" fmla="*/ 0 w 12074413"/>
              <a:gd name="connsiteY0" fmla="*/ 3183773 h 3200399"/>
              <a:gd name="connsiteX1" fmla="*/ 16625 w 12074413"/>
              <a:gd name="connsiteY1" fmla="*/ 0 h 3200399"/>
              <a:gd name="connsiteX2" fmla="*/ 12074412 w 12074413"/>
              <a:gd name="connsiteY2" fmla="*/ 1248092 h 3200399"/>
              <a:gd name="connsiteX3" fmla="*/ 11992495 w 12074413"/>
              <a:gd name="connsiteY3" fmla="*/ 3200399 h 3200399"/>
              <a:gd name="connsiteX4" fmla="*/ 0 w 12074413"/>
              <a:gd name="connsiteY4" fmla="*/ 3183773 h 3200399"/>
              <a:gd name="connsiteX0" fmla="*/ 0 w 12151983"/>
              <a:gd name="connsiteY0" fmla="*/ 3183773 h 3200399"/>
              <a:gd name="connsiteX1" fmla="*/ 16625 w 12151983"/>
              <a:gd name="connsiteY1" fmla="*/ 0 h 3200399"/>
              <a:gd name="connsiteX2" fmla="*/ 12074412 w 12151983"/>
              <a:gd name="connsiteY2" fmla="*/ 1248092 h 3200399"/>
              <a:gd name="connsiteX3" fmla="*/ 12151983 w 12151983"/>
              <a:gd name="connsiteY3" fmla="*/ 3200399 h 3200399"/>
              <a:gd name="connsiteX4" fmla="*/ 0 w 12151983"/>
              <a:gd name="connsiteY4" fmla="*/ 3183773 h 3200399"/>
              <a:gd name="connsiteX0" fmla="*/ 0 w 12202005"/>
              <a:gd name="connsiteY0" fmla="*/ 3183773 h 3200399"/>
              <a:gd name="connsiteX1" fmla="*/ 16625 w 12202005"/>
              <a:gd name="connsiteY1" fmla="*/ 0 h 3200399"/>
              <a:gd name="connsiteX2" fmla="*/ 12202003 w 12202005"/>
              <a:gd name="connsiteY2" fmla="*/ 1237460 h 3200399"/>
              <a:gd name="connsiteX3" fmla="*/ 12151983 w 12202005"/>
              <a:gd name="connsiteY3" fmla="*/ 3200399 h 3200399"/>
              <a:gd name="connsiteX4" fmla="*/ 0 w 12202005"/>
              <a:gd name="connsiteY4" fmla="*/ 3183773 h 3200399"/>
              <a:gd name="connsiteX0" fmla="*/ 0 w 12202017"/>
              <a:gd name="connsiteY0" fmla="*/ 3183773 h 3211032"/>
              <a:gd name="connsiteX1" fmla="*/ 16625 w 12202017"/>
              <a:gd name="connsiteY1" fmla="*/ 0 h 3211032"/>
              <a:gd name="connsiteX2" fmla="*/ 12202003 w 12202017"/>
              <a:gd name="connsiteY2" fmla="*/ 1237460 h 3211032"/>
              <a:gd name="connsiteX3" fmla="*/ 12194513 w 12202017"/>
              <a:gd name="connsiteY3" fmla="*/ 3211032 h 3211032"/>
              <a:gd name="connsiteX4" fmla="*/ 0 w 12202017"/>
              <a:gd name="connsiteY4" fmla="*/ 3183773 h 3211032"/>
              <a:gd name="connsiteX0" fmla="*/ 1873 w 12203890"/>
              <a:gd name="connsiteY0" fmla="*/ 4047373 h 4074632"/>
              <a:gd name="connsiteX1" fmla="*/ 1565 w 12203890"/>
              <a:gd name="connsiteY1" fmla="*/ 0 h 4074632"/>
              <a:gd name="connsiteX2" fmla="*/ 12203876 w 12203890"/>
              <a:gd name="connsiteY2" fmla="*/ 2101060 h 4074632"/>
              <a:gd name="connsiteX3" fmla="*/ 12196386 w 12203890"/>
              <a:gd name="connsiteY3" fmla="*/ 4074632 h 4074632"/>
              <a:gd name="connsiteX4" fmla="*/ 1873 w 12203890"/>
              <a:gd name="connsiteY4" fmla="*/ 4047373 h 4074632"/>
              <a:gd name="connsiteX0" fmla="*/ 1873 w 12196386"/>
              <a:gd name="connsiteY0" fmla="*/ 4047373 h 4074632"/>
              <a:gd name="connsiteX1" fmla="*/ 1565 w 12196386"/>
              <a:gd name="connsiteY1" fmla="*/ 0 h 4074632"/>
              <a:gd name="connsiteX2" fmla="*/ 12196386 w 12196386"/>
              <a:gd name="connsiteY2" fmla="*/ 4074632 h 4074632"/>
              <a:gd name="connsiteX3" fmla="*/ 1873 w 12196386"/>
              <a:gd name="connsiteY3" fmla="*/ 4047373 h 4074632"/>
              <a:gd name="connsiteX0" fmla="*/ 1873 w 11112653"/>
              <a:gd name="connsiteY0" fmla="*/ 4047373 h 4057699"/>
              <a:gd name="connsiteX1" fmla="*/ 1565 w 11112653"/>
              <a:gd name="connsiteY1" fmla="*/ 0 h 4057699"/>
              <a:gd name="connsiteX2" fmla="*/ 11112653 w 11112653"/>
              <a:gd name="connsiteY2" fmla="*/ 4057699 h 4057699"/>
              <a:gd name="connsiteX3" fmla="*/ 1873 w 11112653"/>
              <a:gd name="connsiteY3" fmla="*/ 4047373 h 405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12653" h="4057699">
                <a:moveTo>
                  <a:pt x="1873" y="4047373"/>
                </a:moveTo>
                <a:cubicBezTo>
                  <a:pt x="7415" y="2986115"/>
                  <a:pt x="-3977" y="1061258"/>
                  <a:pt x="1565" y="0"/>
                </a:cubicBezTo>
                <a:lnTo>
                  <a:pt x="11112653" y="4057699"/>
                </a:lnTo>
                <a:lnTo>
                  <a:pt x="1873" y="4047373"/>
                </a:lnTo>
                <a:close/>
              </a:path>
            </a:pathLst>
          </a:cu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1BFA6-3234-F74F-ADBE-19963B88BC3E}"/>
              </a:ext>
            </a:extLst>
          </p:cNvPr>
          <p:cNvSpPr/>
          <p:nvPr userDrawn="1"/>
        </p:nvSpPr>
        <p:spPr>
          <a:xfrm>
            <a:off x="607546" y="626534"/>
            <a:ext cx="10976907" cy="5328312"/>
          </a:xfrm>
          <a:prstGeom prst="rect">
            <a:avLst/>
          </a:prstGeom>
          <a:solidFill>
            <a:schemeClr val="bg1"/>
          </a:solidFill>
          <a:ln w="825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2851F90-0853-B246-8B3F-E032B27A5E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06240" y="1059766"/>
            <a:ext cx="866958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A05E222-7692-F24F-8636-29EA2FAF3A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06240" y="2085312"/>
            <a:ext cx="866957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99C0189-D7D4-7C45-9D00-A1955DE9B7C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5602" y="387225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118F60C-FDBA-EE47-937B-2DD391009FB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3023" y="2181109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29F55E37-D186-0F48-B99B-9D0AA4D6F1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3023" y="3959702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D0FE86-FEB1-5047-8745-AFA18F2F1F82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50">
            <a:extLst>
              <a:ext uri="{FF2B5EF4-FFF2-40B4-BE49-F238E27FC236}">
                <a16:creationId xmlns:a16="http://schemas.microsoft.com/office/drawing/2014/main" id="{3255913B-EEC8-6848-995B-455D384979C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1" name="Picture 30" descr="A drawing of a face&#10;&#10;Description automatically generated">
            <a:extLst>
              <a:ext uri="{FF2B5EF4-FFF2-40B4-BE49-F238E27FC236}">
                <a16:creationId xmlns:a16="http://schemas.microsoft.com/office/drawing/2014/main" id="{95F72F99-FDFE-214C-B659-42C3B35D86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BA1E204-F01D-2846-B016-4DE1E288D38D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A12008E-B8C1-7949-99B4-766DB98715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6C41C9-30C2-404F-BE00-92BF8F66EF16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958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rior - 11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330088" y="763316"/>
            <a:ext cx="10338185" cy="5051695"/>
          </a:xfrm>
          <a:prstGeom prst="rect">
            <a:avLst/>
          </a:prstGeom>
          <a:noFill/>
          <a:ln w="82550">
            <a:gradFill>
              <a:gsLst>
                <a:gs pos="0">
                  <a:srgbClr val="40C2CC"/>
                </a:gs>
                <a:gs pos="100000">
                  <a:srgbClr val="586FB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8F3E6-91F9-C64B-9F35-F54C5D7E234E}"/>
              </a:ext>
            </a:extLst>
          </p:cNvPr>
          <p:cNvSpPr/>
          <p:nvPr userDrawn="1"/>
        </p:nvSpPr>
        <p:spPr>
          <a:xfrm>
            <a:off x="9331454" y="1323203"/>
            <a:ext cx="2860546" cy="393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4B70D55-7AC2-4C45-9694-5A5F1B9AB1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331454" y="1649141"/>
            <a:ext cx="2860546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50DD3590-D3B4-2C40-9094-F939F7C016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14413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D869BDE-98DB-4745-B61A-19C665683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12290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7917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rior - 15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F365858-6023-F44F-A413-A92997297FB5}"/>
              </a:ext>
            </a:extLst>
          </p:cNvPr>
          <p:cNvSpPr/>
          <p:nvPr userDrawn="1"/>
        </p:nvSpPr>
        <p:spPr>
          <a:xfrm flipH="1" flipV="1">
            <a:off x="0" y="-10634"/>
            <a:ext cx="12192000" cy="6868633"/>
          </a:xfrm>
          <a:custGeom>
            <a:avLst/>
            <a:gdLst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557867 w 12192000"/>
              <a:gd name="connsiteY2" fmla="*/ 880531 h 6857999"/>
              <a:gd name="connsiteX3" fmla="*/ 12192000 w 12192000"/>
              <a:gd name="connsiteY3" fmla="*/ 6857999 h 6857999"/>
              <a:gd name="connsiteX4" fmla="*/ 0 w 12192000"/>
              <a:gd name="connsiteY4" fmla="*/ 6857999 h 6857999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3928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828800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134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6868633 h 6868633"/>
              <a:gd name="connsiteX4" fmla="*/ 0 w 12192000"/>
              <a:gd name="connsiteY4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2047875 w 12192000"/>
              <a:gd name="connsiteY3" fmla="*/ 68579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5915024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486524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572249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67542 w 12192000"/>
              <a:gd name="connsiteY3" fmla="*/ 657224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5675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8555"/>
              <a:gd name="connsiteY0" fmla="*/ 6868633 h 6868633"/>
              <a:gd name="connsiteX1" fmla="*/ 0 w 12198555"/>
              <a:gd name="connsiteY1" fmla="*/ 10634 h 6868633"/>
              <a:gd name="connsiteX2" fmla="*/ 911250 w 12198555"/>
              <a:gd name="connsiteY2" fmla="*/ 0 h 6868633"/>
              <a:gd name="connsiteX3" fmla="*/ 12198539 w 12198555"/>
              <a:gd name="connsiteY3" fmla="*/ 6587747 h 6868633"/>
              <a:gd name="connsiteX4" fmla="*/ 12192000 w 12198555"/>
              <a:gd name="connsiteY4" fmla="*/ 6868633 h 6868633"/>
              <a:gd name="connsiteX5" fmla="*/ 0 w 12198555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6450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95496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8633">
                <a:moveTo>
                  <a:pt x="0" y="6868633"/>
                </a:moveTo>
                <a:lnTo>
                  <a:pt x="0" y="10634"/>
                </a:lnTo>
                <a:lnTo>
                  <a:pt x="911250" y="0"/>
                </a:lnTo>
                <a:lnTo>
                  <a:pt x="12190790" y="6595496"/>
                </a:lnTo>
                <a:cubicBezTo>
                  <a:pt x="12191193" y="6699457"/>
                  <a:pt x="12191597" y="6764672"/>
                  <a:pt x="12192000" y="6868633"/>
                </a:cubicBezTo>
                <a:lnTo>
                  <a:pt x="0" y="6868633"/>
                </a:lnTo>
                <a:close/>
              </a:path>
            </a:pathLst>
          </a:cu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1BFA6-3234-F74F-ADBE-19963B88BC3E}"/>
              </a:ext>
            </a:extLst>
          </p:cNvPr>
          <p:cNvSpPr/>
          <p:nvPr userDrawn="1"/>
        </p:nvSpPr>
        <p:spPr>
          <a:xfrm>
            <a:off x="607546" y="626534"/>
            <a:ext cx="10976907" cy="5328312"/>
          </a:xfrm>
          <a:prstGeom prst="rect">
            <a:avLst/>
          </a:prstGeom>
          <a:solidFill>
            <a:schemeClr val="bg1"/>
          </a:solidFill>
          <a:ln w="825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29CF42B9-3D60-104D-9AE3-BD8AE5A14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2" y="6180599"/>
            <a:ext cx="948266" cy="33926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52E065-A1EE-D840-BD78-184F5C8CC6EE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121818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3" name="Content Placeholder 50">
            <a:extLst>
              <a:ext uri="{FF2B5EF4-FFF2-40B4-BE49-F238E27FC236}">
                <a16:creationId xmlns:a16="http://schemas.microsoft.com/office/drawing/2014/main" id="{33C263E7-DE94-5843-A1DD-09DE00169B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194155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2851F90-0853-B246-8B3F-E032B27A5E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59766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A05E222-7692-F24F-8636-29EA2FAF3A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08531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C14A7355-D7E5-C544-941F-63448EBD789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89440" y="1059766"/>
            <a:ext cx="2397753" cy="446184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84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8F9E1-7783-4593-BD37-01ACADD9CA58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BE18E-228B-47F7-BAEA-6A424189B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9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Excel_Worksheet2.xlsx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131ABA-40E2-3846-9DAA-357ACBDA3F60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SCHOOL LEADERSHIP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CE66F-CC19-5949-903E-44D7B2907D5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3F43F-2DAD-FC41-BB9B-E070DA76A62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6276" y="648286"/>
            <a:ext cx="8300543" cy="895590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Current Boundaries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5" y="0"/>
            <a:ext cx="8280581" cy="69481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640336">
            <a:off x="5853790" y="2772836"/>
            <a:ext cx="1148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Park Lane</a:t>
            </a:r>
          </a:p>
        </p:txBody>
      </p:sp>
      <p:sp>
        <p:nvSpPr>
          <p:cNvPr id="9" name="TextBox 8"/>
          <p:cNvSpPr txBox="1"/>
          <p:nvPr/>
        </p:nvSpPr>
        <p:spPr>
          <a:xfrm rot="20300413">
            <a:off x="7070794" y="4115214"/>
            <a:ext cx="1148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Skillman</a:t>
            </a:r>
          </a:p>
        </p:txBody>
      </p:sp>
      <p:sp>
        <p:nvSpPr>
          <p:cNvPr id="10" name="TextBox 9"/>
          <p:cNvSpPr txBox="1"/>
          <p:nvPr/>
        </p:nvSpPr>
        <p:spPr>
          <a:xfrm rot="19017841">
            <a:off x="6561630" y="5598996"/>
            <a:ext cx="1148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Abrams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 rot="526327">
            <a:off x="7556332" y="6408346"/>
            <a:ext cx="12780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Northwest Hwy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 rot="18951821">
            <a:off x="3799312" y="2691903"/>
            <a:ext cx="1148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Hemlock Ave</a:t>
            </a:r>
            <a:r>
              <a:rPr lang="en-US" sz="12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5540" y="865249"/>
            <a:ext cx="614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66FF"/>
                </a:solidFill>
                <a:latin typeface="Arial Black" panose="020B0A04020102020204" pitchFamily="34" charset="0"/>
              </a:rPr>
              <a:t>Con</a:t>
            </a:r>
            <a:r>
              <a:rPr lang="en-US" sz="900" b="1" dirty="0">
                <a:solidFill>
                  <a:srgbClr val="0066FF"/>
                </a:solidFill>
              </a:rPr>
              <a:t>rad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051" y="3591464"/>
            <a:ext cx="3168730" cy="15475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104548" y="3085614"/>
            <a:ext cx="1379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New School</a:t>
            </a:r>
          </a:p>
        </p:txBody>
      </p:sp>
      <p:sp>
        <p:nvSpPr>
          <p:cNvPr id="18" name="5-Point Star 17"/>
          <p:cNvSpPr/>
          <p:nvPr/>
        </p:nvSpPr>
        <p:spPr>
          <a:xfrm>
            <a:off x="5849710" y="3085614"/>
            <a:ext cx="297814" cy="27025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103759" y="3591464"/>
            <a:ext cx="208821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Hotchkiss</a:t>
            </a:r>
          </a:p>
          <a:p>
            <a:endParaRPr lang="en-US" sz="600" b="1" dirty="0"/>
          </a:p>
          <a:p>
            <a:r>
              <a:rPr lang="en-US" sz="2800" b="1" dirty="0"/>
              <a:t>Jill Stone</a:t>
            </a:r>
          </a:p>
          <a:p>
            <a:endParaRPr lang="en-US" sz="600" b="1" dirty="0"/>
          </a:p>
          <a:p>
            <a:r>
              <a:rPr lang="en-US" sz="2800" b="1" dirty="0"/>
              <a:t>Lowe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39721" y="1543876"/>
            <a:ext cx="2184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&gt;&gt;&gt;&gt;&gt;&gt;&gt;&gt;&gt;&gt;&gt;&gt;&gt;&gt;&gt;&gt;&gt;&gt;&gt;&gt;&gt;&gt;&gt;&gt;&gt;&gt;&gt;&gt;&gt;&gt;&gt;&gt;&gt;  &gt;&gt;&gt;&gt;&gt;&gt;&gt;&gt;&gt;&gt;&gt;&gt;&gt;&gt;&gt;&gt;&gt;&gt;&gt;&gt;&gt;&gt;&gt;&gt;&gt;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03151" y="3912416"/>
            <a:ext cx="2064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 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        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&gt;&gt;&gt;&gt;&gt;&gt;&gt;&gt;&gt;&gt;&gt;&gt;&gt;&gt;&gt;&gt;&gt;&gt;&gt;&gt;&gt;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        &gt;&gt;&gt;&gt;&gt;&gt;&gt;&gt;&gt;&gt;&gt;&gt;&gt;&gt;&gt;&gt;</a:t>
            </a:r>
          </a:p>
        </p:txBody>
      </p:sp>
    </p:spTree>
    <p:extLst>
      <p:ext uri="{BB962C8B-B14F-4D97-AF65-F5344CB8AC3E}">
        <p14:creationId xmlns:p14="http://schemas.microsoft.com/office/powerpoint/2010/main" val="247687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462F7A-74DD-2A4E-B995-B71A829938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1680" y="178036"/>
            <a:ext cx="8669583" cy="89559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Boundary Planning – Option 1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Stone -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hotchkiss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FAEC59-B139-F24D-9B0D-9472A57F41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1436132" y="6303961"/>
            <a:ext cx="2021440" cy="344997"/>
          </a:xfrm>
        </p:spPr>
        <p:txBody>
          <a:bodyPr/>
          <a:lstStyle/>
          <a:p>
            <a:r>
              <a:rPr lang="en-US" dirty="0"/>
              <a:t>SCHOOL LEADERSHIP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888" y="25495"/>
            <a:ext cx="7354013" cy="67987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31824" y="3002789"/>
            <a:ext cx="1379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New School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6346598" y="3037104"/>
            <a:ext cx="256151" cy="23914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8141" y="1740906"/>
            <a:ext cx="38024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Wildflower,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Woodglen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, and Woods on Park Lane are rezoned from Hotchkiss to the New Jill Stone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632357" y="4766625"/>
          <a:ext cx="5482693" cy="1168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5429373" imgH="1247551" progId="Excel.Sheet.12">
                  <p:embed/>
                </p:oleObj>
              </mc:Choice>
              <mc:Fallback>
                <p:oleObj name="Worksheet" r:id="rId5" imgW="5429373" imgH="124755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2357" y="4766625"/>
                        <a:ext cx="5482693" cy="1168294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/>
          <p:cNvCxnSpPr/>
          <p:nvPr/>
        </p:nvCxnSpPr>
        <p:spPr>
          <a:xfrm flipV="1">
            <a:off x="4529365" y="2299167"/>
            <a:ext cx="1556592" cy="41397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79615" y="1547533"/>
            <a:ext cx="2184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&gt;&gt;&gt;&gt;&gt;&gt;&gt;&gt;&gt;&gt;&gt;&gt;&gt;&gt;&gt;&gt;&gt;&gt;&gt;&gt;&gt;&gt;&gt;&gt;&gt;&gt;&gt;&gt;&gt;&gt;&gt;&gt;&gt;  &gt;&gt;&gt;&gt;&gt;&gt;&gt;&gt;&gt;&gt;&gt;&gt;&gt;&gt;&gt;&gt;&gt;&gt;&gt;&gt;&gt;&gt;&gt;&gt;&gt;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16125" y="3750962"/>
            <a:ext cx="2064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 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        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&gt;&gt;&gt;&gt;&gt;&gt;&gt;&gt;&gt;&gt;&gt;&gt;&gt;&gt;&gt;&gt;&gt;&gt;&gt;&gt;&gt;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        &gt;&gt;&gt;&gt;&gt;&gt;&gt;&gt;&gt;&gt;&gt;&gt;&gt;&gt;&gt;&gt;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71811" y="457200"/>
            <a:ext cx="281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least amount of students are impacted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3003" y="1164491"/>
            <a:ext cx="1824146" cy="89087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209634" y="1740906"/>
            <a:ext cx="2249970" cy="4108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341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462F7A-74DD-2A4E-B995-B71A829938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8820" y="184818"/>
            <a:ext cx="8669583" cy="89559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Boundary planning – Option 2</a:t>
            </a:r>
          </a:p>
          <a:p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STONe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– Hotchkiss - Lowe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C270C2-7DF4-A740-A4B0-0B8A0D2EAB1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413177" y="6282325"/>
            <a:ext cx="2021440" cy="344997"/>
          </a:xfrm>
        </p:spPr>
        <p:txBody>
          <a:bodyPr/>
          <a:lstStyle/>
          <a:p>
            <a:r>
              <a:rPr lang="en-US" dirty="0"/>
              <a:t>SCHOOL LEADERSHIP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FAEC59-B139-F24D-9B0D-9472A57F41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093" y="0"/>
            <a:ext cx="8158941" cy="6922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68107" y="882863"/>
            <a:ext cx="614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66FF"/>
                </a:solidFill>
                <a:latin typeface="Arial Black" panose="020B0A04020102020204" pitchFamily="34" charset="0"/>
              </a:rPr>
              <a:t>Con</a:t>
            </a:r>
            <a:r>
              <a:rPr lang="en-US" sz="900" b="1" dirty="0">
                <a:solidFill>
                  <a:srgbClr val="0066FF"/>
                </a:solidFill>
              </a:rPr>
              <a:t>rad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02570" y="1460687"/>
            <a:ext cx="8605721" cy="5076387"/>
            <a:chOff x="502570" y="1448514"/>
            <a:chExt cx="8605721" cy="5076387"/>
          </a:xfrm>
        </p:grpSpPr>
        <p:sp>
          <p:nvSpPr>
            <p:cNvPr id="12" name="TextBox 11"/>
            <p:cNvSpPr txBox="1"/>
            <p:nvPr/>
          </p:nvSpPr>
          <p:spPr>
            <a:xfrm>
              <a:off x="6635461" y="3039179"/>
              <a:ext cx="1379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New School</a:t>
              </a:r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6440941" y="3073495"/>
              <a:ext cx="256151" cy="23914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2570" y="1448514"/>
              <a:ext cx="404214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Wildflower is rezoned from Hotchkiss to Lowe</a:t>
              </a:r>
            </a:p>
            <a:p>
              <a:pPr marL="457200" indent="-457200">
                <a:buFont typeface="Wingdings" panose="05000000000000000000" pitchFamily="2" charset="2"/>
                <a:buChar char="Ø"/>
              </a:pPr>
              <a:endPara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000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Woodglen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and Woods on Park Lane are rezoned from Hotchkiss to the New Jill Stone</a:t>
              </a:r>
            </a:p>
            <a:p>
              <a:pPr marL="457200" indent="-457200">
                <a:buFont typeface="Wingdings" panose="05000000000000000000" pitchFamily="2" charset="2"/>
                <a:buChar char="Ø"/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Towne Center is rezoned from Lowe to the New Jill Stone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3434616" y="2008950"/>
              <a:ext cx="2543176" cy="30601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4359234" y="3092118"/>
              <a:ext cx="1823555" cy="110093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 rot="640336">
              <a:off x="6189637" y="2676983"/>
              <a:ext cx="11489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Park Lane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20300413">
              <a:off x="7578652" y="4062252"/>
              <a:ext cx="11489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Skillman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9017841">
              <a:off x="7064720" y="5594009"/>
              <a:ext cx="11489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Abrams</a:t>
              </a:r>
              <a:endParaRPr lang="en-US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526327">
              <a:off x="7830279" y="6263291"/>
              <a:ext cx="12780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Northwest Hwy</a:t>
              </a:r>
              <a:endParaRPr lang="en-US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8951821">
              <a:off x="4415605" y="2617735"/>
              <a:ext cx="1148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Hemlock Ave</a:t>
              </a:r>
              <a:r>
                <a:rPr lang="en-US" sz="1200" dirty="0"/>
                <a:t>.</a:t>
              </a:r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>
              <p:extLst/>
            </p:nvPr>
          </p:nvGraphicFramePr>
          <p:xfrm>
            <a:off x="606485" y="4732938"/>
            <a:ext cx="5656263" cy="1412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Worksheet" r:id="rId5" imgW="5943600" imgH="1486068" progId="Excel.Sheet.12">
                    <p:embed/>
                  </p:oleObj>
                </mc:Choice>
                <mc:Fallback>
                  <p:oleObj name="Worksheet" r:id="rId5" imgW="5943600" imgH="1486068" progId="Excel.Shee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06485" y="4732938"/>
                          <a:ext cx="5656263" cy="1412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TextBox 26"/>
          <p:cNvSpPr txBox="1"/>
          <p:nvPr/>
        </p:nvSpPr>
        <p:spPr>
          <a:xfrm>
            <a:off x="6725710" y="1558408"/>
            <a:ext cx="2184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&gt;&gt;&gt;&gt;&gt;&gt;&gt;&gt;&gt;&gt;&gt;&gt;&gt;&gt;&gt;&gt;&gt;&gt;&gt;&gt;&gt;&gt;&gt;&gt;&gt;&gt;&gt;&gt;&gt;&gt;&gt;&gt;&gt;  &gt;&gt;&gt;&gt;&gt;&gt;&gt;&gt;&gt;&gt;&gt;&gt;&gt;&gt;&gt;&gt;&gt;&gt;&gt;&gt;&gt;&gt;&gt;&gt;&gt;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93423" y="3859454"/>
            <a:ext cx="2064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 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        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&gt;&gt;&gt;&gt;&gt;&gt;&gt;&gt;&gt;&gt;&gt;&gt;&gt;&gt;&gt;&gt;&gt;&gt;&gt;&gt;&gt;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        &gt;&gt;&gt;&gt;&gt;&gt;&gt;&gt;&gt;&gt;&gt;&gt;&gt;&gt;&gt;&gt;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3947594" y="2539809"/>
            <a:ext cx="2535000" cy="63396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120765" y="382901"/>
            <a:ext cx="2798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Students living closest to the new Jill Stone campus are rezoned there.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3423" y="1343521"/>
            <a:ext cx="1916881" cy="93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41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519" y="37241"/>
            <a:ext cx="8422051" cy="688803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462F7A-74DD-2A4E-B995-B71A829938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8820" y="184818"/>
            <a:ext cx="8669583" cy="89559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Boundary planning – Option 3</a:t>
            </a:r>
          </a:p>
          <a:p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STONe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– Hotchkiss - Lowe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C270C2-7DF4-A740-A4B0-0B8A0D2EAB1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413177" y="6282325"/>
            <a:ext cx="2021440" cy="344997"/>
          </a:xfrm>
        </p:spPr>
        <p:txBody>
          <a:bodyPr/>
          <a:lstStyle/>
          <a:p>
            <a:r>
              <a:rPr lang="en-US" dirty="0"/>
              <a:t>SCHOOL LEADERSHIP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FAEC59-B139-F24D-9B0D-9472A57F41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5915" y="894895"/>
            <a:ext cx="614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66FF"/>
                </a:solidFill>
                <a:latin typeface="Arial Black" panose="020B0A04020102020204" pitchFamily="34" charset="0"/>
              </a:rPr>
              <a:t>Con</a:t>
            </a:r>
            <a:r>
              <a:rPr lang="en-US" sz="900" b="1" dirty="0">
                <a:solidFill>
                  <a:srgbClr val="0066FF"/>
                </a:solidFill>
              </a:rPr>
              <a:t>rad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40062" y="1838994"/>
            <a:ext cx="8468229" cy="4698080"/>
            <a:chOff x="640062" y="1826821"/>
            <a:chExt cx="8468229" cy="4698080"/>
          </a:xfrm>
        </p:grpSpPr>
        <p:sp>
          <p:nvSpPr>
            <p:cNvPr id="12" name="TextBox 11"/>
            <p:cNvSpPr txBox="1"/>
            <p:nvPr/>
          </p:nvSpPr>
          <p:spPr>
            <a:xfrm>
              <a:off x="6635461" y="3039179"/>
              <a:ext cx="1379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New School</a:t>
              </a:r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6440941" y="3073495"/>
              <a:ext cx="256151" cy="23914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062" y="1826821"/>
              <a:ext cx="4057192" cy="297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Same as Option 2</a:t>
              </a:r>
            </a:p>
            <a:p>
              <a:pPr marL="457200" indent="-457200">
                <a:buFont typeface="Wingdings" panose="05000000000000000000" pitchFamily="2" charset="2"/>
                <a:buChar char="Ø"/>
              </a:pPr>
              <a:endPara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endPara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PLUS, Three Fountains, Princeton Courts, Biltmore, and Santa Fe Trails (Melody Ln.) are rezoned from Hotchkiss to Lowe</a:t>
              </a:r>
            </a:p>
            <a:p>
              <a:pPr marL="457200" indent="-457200">
                <a:buFont typeface="Wingdings" panose="05000000000000000000" pitchFamily="2" charset="2"/>
                <a:buChar char="§"/>
              </a:pPr>
              <a:endPara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3361261" y="2110594"/>
              <a:ext cx="2645661" cy="18028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315385" y="2136795"/>
              <a:ext cx="2878139" cy="87459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 rot="640336">
              <a:off x="6189637" y="2676983"/>
              <a:ext cx="11489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Park Lane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20300413">
              <a:off x="7578652" y="4062252"/>
              <a:ext cx="11489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Skillman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9017841">
              <a:off x="7064720" y="5594009"/>
              <a:ext cx="11489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Abrams</a:t>
              </a:r>
              <a:endParaRPr lang="en-US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526327">
              <a:off x="7830279" y="6263291"/>
              <a:ext cx="12780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Northwest Hwy</a:t>
              </a:r>
              <a:endParaRPr lang="en-US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8951821">
              <a:off x="4396155" y="2619956"/>
              <a:ext cx="1148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Hemlock Ave</a:t>
              </a:r>
              <a:r>
                <a:rPr lang="en-US" sz="1200" dirty="0"/>
                <a:t>.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551119" y="1502791"/>
            <a:ext cx="2184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&gt;&gt;&gt;&gt;&gt;&gt;&gt;&gt;&gt;&gt;&gt;&gt;&gt;&gt;&gt;&gt;&gt;&gt;&gt;&gt;&gt;&gt;&gt;&gt;&gt;&gt;&gt;&gt;&gt;&gt;&gt;&gt;&gt;  &gt;&gt;&gt;&gt;&gt;&gt;&gt;&gt;&gt;&gt;&gt;&gt;&gt;&gt;&gt;&gt;&gt;&gt;&gt;&gt;&gt;&gt;&gt;&gt;&gt;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93423" y="3859454"/>
            <a:ext cx="2064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&gt;&gt;&gt;&gt;&gt;&gt;&gt;&gt; &gt;&gt;&gt;&gt;&gt;&gt;&gt;&gt;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SPACE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&gt;&gt;&gt;&gt;&gt;&gt;&gt;        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&gt;&gt;&gt;&gt;&gt;&gt;&gt;&gt;&gt;&gt;&gt;&gt;&gt;&gt;&gt;&gt;&gt;&gt;&gt;&gt;&gt;</a:t>
            </a:r>
          </a:p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             &gt;&gt;&gt;&gt;&gt;&gt;&gt;&gt;&gt;&gt;&gt;&gt;&gt;&gt;&gt;&gt;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287603" y="2122767"/>
            <a:ext cx="3194991" cy="41704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590608" y="461968"/>
            <a:ext cx="350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More students are zoned within walking distance to a school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002" y="1125727"/>
            <a:ext cx="1916881" cy="936163"/>
          </a:xfrm>
          <a:prstGeom prst="rect">
            <a:avLst/>
          </a:prstGeom>
        </p:spPr>
      </p:pic>
      <p:cxnSp>
        <p:nvCxnSpPr>
          <p:cNvPr id="43" name="Straight Arrow Connector 42"/>
          <p:cNvCxnSpPr/>
          <p:nvPr/>
        </p:nvCxnSpPr>
        <p:spPr>
          <a:xfrm flipV="1">
            <a:off x="3434617" y="3608368"/>
            <a:ext cx="1923994" cy="39686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49"/>
          <p:cNvGraphicFramePr>
            <a:graphicFrameLocks noChangeAspect="1"/>
          </p:cNvGraphicFramePr>
          <p:nvPr>
            <p:extLst/>
          </p:nvPr>
        </p:nvGraphicFramePr>
        <p:xfrm>
          <a:off x="606425" y="4875213"/>
          <a:ext cx="5795963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6" imgW="5372346" imgH="1180988" progId="Excel.Sheet.12">
                  <p:embed/>
                </p:oleObj>
              </mc:Choice>
              <mc:Fallback>
                <p:oleObj name="Worksheet" r:id="rId6" imgW="5372346" imgH="11809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6425" y="4875213"/>
                        <a:ext cx="5795963" cy="1274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27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962C72-F09A-B344-94E0-2FC7088DA41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SCHOOL LEADERSHIP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35113-8BC5-044D-9633-1F62634F18D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C3EA19-B027-C649-A562-18D9DAF107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1774" y="841627"/>
            <a:ext cx="2824652" cy="89559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Summary of Options: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3307821" y="43242"/>
          <a:ext cx="8253911" cy="6663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1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1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2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619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Apartment</a:t>
                      </a:r>
                      <a:r>
                        <a:rPr lang="en-US" sz="2000" baseline="0" dirty="0"/>
                        <a:t> Complexes Impacted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NEW</a:t>
                      </a:r>
                      <a:r>
                        <a:rPr lang="en-US" sz="2000" baseline="0" dirty="0"/>
                        <a:t> </a:t>
                      </a:r>
                    </a:p>
                    <a:p>
                      <a:pPr algn="ctr"/>
                      <a:r>
                        <a:rPr lang="en-US" sz="2000" dirty="0"/>
                        <a:t>Jill</a:t>
                      </a:r>
                      <a:r>
                        <a:rPr lang="en-US" sz="2000" baseline="0" dirty="0"/>
                        <a:t> Stone</a:t>
                      </a:r>
                    </a:p>
                    <a:p>
                      <a:pPr algn="ctr"/>
                      <a:r>
                        <a:rPr lang="en-US" sz="2000" baseline="0" dirty="0"/>
                        <a:t>PK-5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L.L. Hotchkiss</a:t>
                      </a:r>
                    </a:p>
                    <a:p>
                      <a:pPr algn="ctr"/>
                      <a:r>
                        <a:rPr lang="en-US" sz="2000" dirty="0"/>
                        <a:t>PK-8 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Jack Lowe, Sr.</a:t>
                      </a:r>
                    </a:p>
                    <a:p>
                      <a:pPr algn="ctr"/>
                      <a:r>
                        <a:rPr lang="en-US" sz="2000" dirty="0"/>
                        <a:t>PK-5 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381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OPTION 1</a:t>
                      </a:r>
                    </a:p>
                  </a:txBody>
                  <a:tcPr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5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Wildflower, </a:t>
                      </a:r>
                      <a:r>
                        <a:rPr lang="en-US" sz="16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Woodglen</a:t>
                      </a:r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Woods on Park Lane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81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OPTION 2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883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Woodglen</a:t>
                      </a:r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sz="1600" b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Woods on Park Lane</a:t>
                      </a:r>
                      <a:endParaRPr lang="en-US" sz="16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88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Wildflower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88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Towne Center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994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OPTION 3</a:t>
                      </a:r>
                    </a:p>
                  </a:txBody>
                  <a:tcPr anchor="b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883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Woodglen</a:t>
                      </a:r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sz="1600" b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Woods on Park Lane</a:t>
                      </a:r>
                      <a:endParaRPr lang="en-US" sz="16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788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Wildflower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788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Towne Center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39064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Three</a:t>
                      </a:r>
                      <a:r>
                        <a:rPr lang="en-US" sz="1600" b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Fountains, Princeton Courts, Biltmore, Santa Fe Trails (Melody Ln.)</a:t>
                      </a:r>
                      <a:endParaRPr lang="en-US" sz="16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◙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28868" y="2138276"/>
            <a:ext cx="2674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◙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Zoned OUT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8868" y="2571398"/>
            <a:ext cx="2674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Zoned INTO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774" y="3374948"/>
            <a:ext cx="2903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Apartment complexes and neighborhoods not listed will not be impacted</a:t>
            </a:r>
            <a:r>
              <a:rPr lang="en-US" sz="2000" b="1" i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583" y="4571020"/>
            <a:ext cx="29031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The current Jill Stone attendance zone will remain zoned to the new campus.</a:t>
            </a:r>
          </a:p>
        </p:txBody>
      </p:sp>
    </p:spTree>
    <p:extLst>
      <p:ext uri="{BB962C8B-B14F-4D97-AF65-F5344CB8AC3E}">
        <p14:creationId xmlns:p14="http://schemas.microsoft.com/office/powerpoint/2010/main" val="3355696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</Words>
  <Application>Microsoft Macintosh PowerPoint</Application>
  <PresentationFormat>Widescreen</PresentationFormat>
  <Paragraphs>131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Greycliff CF</vt:lpstr>
      <vt:lpstr>Roboto Slab</vt:lpstr>
      <vt:lpstr>Trade Gothic LT Std Bold Conden</vt:lpstr>
      <vt:lpstr>Wingdings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Dallas ISD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Lara, Velia R</dc:creator>
  <cp:lastModifiedBy>Jay Lohmann</cp:lastModifiedBy>
  <cp:revision>2</cp:revision>
  <dcterms:created xsi:type="dcterms:W3CDTF">2020-11-16T15:34:33Z</dcterms:created>
  <dcterms:modified xsi:type="dcterms:W3CDTF">2021-01-22T04:08:16Z</dcterms:modified>
</cp:coreProperties>
</file>